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0" d="100"/>
          <a:sy n="50" d="100"/>
        </p:scale>
        <p:origin x="229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5C173-9C4D-4F87-AC87-56092527A001}" type="datetimeFigureOut">
              <a:rPr kumimoji="1" lang="ja-JP" altLang="en-US" smtClean="0"/>
              <a:t>2019/6/13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88169-09F2-4316-AFCC-D992E7B96F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228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5C173-9C4D-4F87-AC87-56092527A001}" type="datetimeFigureOut">
              <a:rPr kumimoji="1" lang="ja-JP" altLang="en-US" smtClean="0"/>
              <a:t>2019/6/13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88169-09F2-4316-AFCC-D992E7B96F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8613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5C173-9C4D-4F87-AC87-56092527A001}" type="datetimeFigureOut">
              <a:rPr kumimoji="1" lang="ja-JP" altLang="en-US" smtClean="0"/>
              <a:t>2019/6/13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88169-09F2-4316-AFCC-D992E7B96F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0300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5C173-9C4D-4F87-AC87-56092527A001}" type="datetimeFigureOut">
              <a:rPr kumimoji="1" lang="ja-JP" altLang="en-US" smtClean="0"/>
              <a:t>2019/6/13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88169-09F2-4316-AFCC-D992E7B96F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0646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5C173-9C4D-4F87-AC87-56092527A001}" type="datetimeFigureOut">
              <a:rPr kumimoji="1" lang="ja-JP" altLang="en-US" smtClean="0"/>
              <a:t>2019/6/13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88169-09F2-4316-AFCC-D992E7B96F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5429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5C173-9C4D-4F87-AC87-56092527A001}" type="datetimeFigureOut">
              <a:rPr kumimoji="1" lang="ja-JP" altLang="en-US" smtClean="0"/>
              <a:t>2019/6/13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88169-09F2-4316-AFCC-D992E7B96F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3050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5C173-9C4D-4F87-AC87-56092527A001}" type="datetimeFigureOut">
              <a:rPr kumimoji="1" lang="ja-JP" altLang="en-US" smtClean="0"/>
              <a:t>2019/6/13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88169-09F2-4316-AFCC-D992E7B96F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4863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5C173-9C4D-4F87-AC87-56092527A001}" type="datetimeFigureOut">
              <a:rPr kumimoji="1" lang="ja-JP" altLang="en-US" smtClean="0"/>
              <a:t>2019/6/13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88169-09F2-4316-AFCC-D992E7B96F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8124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5C173-9C4D-4F87-AC87-56092527A001}" type="datetimeFigureOut">
              <a:rPr kumimoji="1" lang="ja-JP" altLang="en-US" smtClean="0"/>
              <a:t>2019/6/13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88169-09F2-4316-AFCC-D992E7B96F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2792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5C173-9C4D-4F87-AC87-56092527A001}" type="datetimeFigureOut">
              <a:rPr kumimoji="1" lang="ja-JP" altLang="en-US" smtClean="0"/>
              <a:t>2019/6/13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88169-09F2-4316-AFCC-D992E7B96F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2971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5C173-9C4D-4F87-AC87-56092527A001}" type="datetimeFigureOut">
              <a:rPr kumimoji="1" lang="ja-JP" altLang="en-US" smtClean="0"/>
              <a:t>2019/6/13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88169-09F2-4316-AFCC-D992E7B96F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5802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5C173-9C4D-4F87-AC87-56092527A001}" type="datetimeFigureOut">
              <a:rPr kumimoji="1" lang="ja-JP" altLang="en-US" smtClean="0"/>
              <a:t>2019/6/13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88169-09F2-4316-AFCC-D992E7B96F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3848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03EA540-47BF-4D2D-A2F6-E10948510C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2548" y="567251"/>
            <a:ext cx="5829301" cy="551168"/>
          </a:xfrm>
        </p:spPr>
        <p:txBody>
          <a:bodyPr>
            <a:normAutofit/>
          </a:bodyPr>
          <a:lstStyle/>
          <a:p>
            <a:pPr algn="dist"/>
            <a:r>
              <a:rPr lang="ja-JP" altLang="en-US" sz="3345" b="1" dirty="0">
                <a:solidFill>
                  <a:srgbClr val="002060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熱海ガス</a:t>
            </a:r>
            <a:r>
              <a:rPr lang="ja-JP" altLang="en-US" sz="2973" b="1" dirty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から</a:t>
            </a:r>
            <a:r>
              <a:rPr lang="ja-JP" altLang="en-US" sz="2973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お得</a:t>
            </a:r>
            <a:r>
              <a:rPr lang="ja-JP" altLang="en-US" sz="2973" b="1" dirty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なお知らせ</a:t>
            </a: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E54C381F-A0CA-4FD6-93B3-F4D29F19C5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5663" y="1118419"/>
            <a:ext cx="6207457" cy="2252672"/>
          </a:xfrm>
        </p:spPr>
        <p:txBody>
          <a:bodyPr anchor="ctr">
            <a:noAutofit/>
          </a:bodyPr>
          <a:lstStyle/>
          <a:p>
            <a:r>
              <a:rPr lang="ja-JP" altLang="en-US" b="1" dirty="0">
                <a:solidFill>
                  <a:srgbClr val="0000CC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ご存知でしたか？　</a:t>
            </a:r>
            <a:r>
              <a:rPr lang="ja-JP" altLang="en-US" sz="2000" b="1" dirty="0">
                <a:solidFill>
                  <a:schemeClr val="accent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電気</a:t>
            </a:r>
            <a:r>
              <a:rPr lang="ja-JP" altLang="en-US" b="1" dirty="0">
                <a:solidFill>
                  <a:srgbClr val="0000CC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も選んで買える時代です！</a:t>
            </a:r>
          </a:p>
          <a:p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熱海ガス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でお申込みいただくと、</a:t>
            </a:r>
            <a:r>
              <a:rPr lang="ja-JP" altLang="en-US" sz="2000" b="1" dirty="0">
                <a:solidFill>
                  <a:schemeClr val="accent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電気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もお得になります。</a:t>
            </a:r>
          </a:p>
          <a:p>
            <a:pPr algn="l"/>
            <a:r>
              <a:rPr lang="ja-JP" altLang="en-US" sz="1673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弊社グループの㈱サイサンが提供する</a:t>
            </a:r>
            <a:r>
              <a:rPr lang="ja-JP" altLang="en-US" sz="2200" b="1" dirty="0">
                <a:solidFill>
                  <a:schemeClr val="accent2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エネワンでんき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</a:t>
            </a:r>
            <a:r>
              <a:rPr lang="ja-JP" altLang="en-US" sz="1673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全国で約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15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万件、</a:t>
            </a:r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熱海ガス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をご利用のお客さまからも</a:t>
            </a:r>
            <a:r>
              <a:rPr lang="ja-JP" altLang="en-US" sz="1673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673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en-US" altLang="ja-JP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,000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件以上のお申込をいただいております。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dist"/>
            <a:r>
              <a:rPr kumimoji="1" lang="ja-JP" altLang="en-US" sz="1600" b="1" dirty="0">
                <a:solidFill>
                  <a:schemeClr val="accent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病院や店舗でも採用されており、</a:t>
            </a:r>
            <a:r>
              <a:rPr kumimoji="1" lang="ja-JP" altLang="en-US" sz="1600" b="1" u="sng" dirty="0">
                <a:solidFill>
                  <a:schemeClr val="accent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信頼性は今までと同じ</a:t>
            </a:r>
            <a:r>
              <a:rPr kumimoji="1" lang="ja-JP" altLang="en-US" sz="1600" b="1" dirty="0">
                <a:solidFill>
                  <a:schemeClr val="accent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です。</a:t>
            </a:r>
            <a:endParaRPr kumimoji="1" lang="ja-JP" altLang="en-US" sz="1600" b="1" dirty="0">
              <a:solidFill>
                <a:schemeClr val="accent2"/>
              </a:solidFill>
            </a:endParaRPr>
          </a:p>
        </p:txBody>
      </p:sp>
      <p:sp>
        <p:nvSpPr>
          <p:cNvPr id="4" name="サブタイトル 2">
            <a:extLst>
              <a:ext uri="{FF2B5EF4-FFF2-40B4-BE49-F238E27FC236}">
                <a16:creationId xmlns:a16="http://schemas.microsoft.com/office/drawing/2014/main" id="{2431533F-A70E-4127-AF1F-5C7D031DC9FD}"/>
              </a:ext>
            </a:extLst>
          </p:cNvPr>
          <p:cNvSpPr txBox="1">
            <a:spLocks/>
          </p:cNvSpPr>
          <p:nvPr/>
        </p:nvSpPr>
        <p:spPr>
          <a:xfrm>
            <a:off x="346767" y="3420498"/>
            <a:ext cx="6207457" cy="2366691"/>
          </a:xfrm>
          <a:prstGeom prst="rect">
            <a:avLst/>
          </a:prstGeom>
          <a:ln w="88900" cmpd="thickThin">
            <a:solidFill>
              <a:srgbClr val="00B050"/>
            </a:solidFill>
          </a:ln>
        </p:spPr>
        <p:txBody>
          <a:bodyPr vert="horz" lIns="84969" tIns="42484" rIns="84969" bIns="42484" rtlCol="0" anchor="ctr" anchorCtr="0">
            <a:normAutofit/>
          </a:bodyPr>
          <a:lstStyle>
            <a:lvl1pPr marL="0" indent="0" algn="ctr" defTabSz="738012" rtl="0" eaLnBrk="1" latinLnBrk="0" hangingPunct="1">
              <a:lnSpc>
                <a:spcPct val="90000"/>
              </a:lnSpc>
              <a:spcBef>
                <a:spcPts val="807"/>
              </a:spcBef>
              <a:buFont typeface="Arial" panose="020B0604020202020204" pitchFamily="34" charset="0"/>
              <a:buNone/>
              <a:defRPr kumimoji="1" sz="193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9006" indent="0" algn="ctr" defTabSz="738012" rtl="0" eaLnBrk="1" latinLnBrk="0" hangingPunct="1">
              <a:lnSpc>
                <a:spcPct val="90000"/>
              </a:lnSpc>
              <a:spcBef>
                <a:spcPts val="404"/>
              </a:spcBef>
              <a:buFont typeface="Arial" panose="020B0604020202020204" pitchFamily="34" charset="0"/>
              <a:buNone/>
              <a:defRPr kumimoji="1" sz="16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8012" indent="0" algn="ctr" defTabSz="738012" rtl="0" eaLnBrk="1" latinLnBrk="0" hangingPunct="1">
              <a:lnSpc>
                <a:spcPct val="90000"/>
              </a:lnSpc>
              <a:spcBef>
                <a:spcPts val="404"/>
              </a:spcBef>
              <a:buFont typeface="Arial" panose="020B0604020202020204" pitchFamily="34" charset="0"/>
              <a:buNone/>
              <a:defRPr kumimoji="1" sz="14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07018" indent="0" algn="ctr" defTabSz="738012" rtl="0" eaLnBrk="1" latinLnBrk="0" hangingPunct="1">
              <a:lnSpc>
                <a:spcPct val="90000"/>
              </a:lnSpc>
              <a:spcBef>
                <a:spcPts val="404"/>
              </a:spcBef>
              <a:buFont typeface="Arial" panose="020B0604020202020204" pitchFamily="34" charset="0"/>
              <a:buNone/>
              <a:defRPr kumimoji="1" sz="129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76024" indent="0" algn="ctr" defTabSz="738012" rtl="0" eaLnBrk="1" latinLnBrk="0" hangingPunct="1">
              <a:lnSpc>
                <a:spcPct val="90000"/>
              </a:lnSpc>
              <a:spcBef>
                <a:spcPts val="404"/>
              </a:spcBef>
              <a:buFont typeface="Arial" panose="020B0604020202020204" pitchFamily="34" charset="0"/>
              <a:buNone/>
              <a:defRPr kumimoji="1" sz="129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45031" indent="0" algn="ctr" defTabSz="738012" rtl="0" eaLnBrk="1" latinLnBrk="0" hangingPunct="1">
              <a:lnSpc>
                <a:spcPct val="90000"/>
              </a:lnSpc>
              <a:spcBef>
                <a:spcPts val="404"/>
              </a:spcBef>
              <a:buFont typeface="Arial" panose="020B0604020202020204" pitchFamily="34" charset="0"/>
              <a:buNone/>
              <a:defRPr kumimoji="1" sz="129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14037" indent="0" algn="ctr" defTabSz="738012" rtl="0" eaLnBrk="1" latinLnBrk="0" hangingPunct="1">
              <a:lnSpc>
                <a:spcPct val="90000"/>
              </a:lnSpc>
              <a:spcBef>
                <a:spcPts val="404"/>
              </a:spcBef>
              <a:buFont typeface="Arial" panose="020B0604020202020204" pitchFamily="34" charset="0"/>
              <a:buNone/>
              <a:defRPr kumimoji="1" sz="129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83043" indent="0" algn="ctr" defTabSz="738012" rtl="0" eaLnBrk="1" latinLnBrk="0" hangingPunct="1">
              <a:lnSpc>
                <a:spcPct val="90000"/>
              </a:lnSpc>
              <a:spcBef>
                <a:spcPts val="404"/>
              </a:spcBef>
              <a:buFont typeface="Arial" panose="020B0604020202020204" pitchFamily="34" charset="0"/>
              <a:buNone/>
              <a:defRPr kumimoji="1" sz="129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52049" indent="0" algn="ctr" defTabSz="738012" rtl="0" eaLnBrk="1" latinLnBrk="0" hangingPunct="1">
              <a:lnSpc>
                <a:spcPct val="90000"/>
              </a:lnSpc>
              <a:spcBef>
                <a:spcPts val="404"/>
              </a:spcBef>
              <a:buFont typeface="Arial" panose="020B0604020202020204" pitchFamily="34" charset="0"/>
              <a:buNone/>
              <a:defRPr kumimoji="1" sz="129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800" b="1" dirty="0">
                <a:solidFill>
                  <a:srgbClr val="0000CC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電気代が安くなる？ </a:t>
            </a:r>
            <a:endParaRPr lang="en-US" altLang="ja-JP" sz="1800" b="1" dirty="0">
              <a:solidFill>
                <a:srgbClr val="0000CC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kumimoji="0" lang="ja-JP" altLang="en-US" sz="2000" b="1" dirty="0">
                <a:solidFill>
                  <a:srgbClr val="ED7D3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 エネワンでんき</a:t>
            </a: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の割引はシンプル！</a:t>
            </a:r>
            <a:endParaRPr lang="en-US" altLang="ja-JP" sz="1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just"/>
            <a:r>
              <a:rPr lang="ja-JP" altLang="en-US" sz="1600" dirty="0">
                <a:solidFill>
                  <a:srgbClr val="0000CC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従量電灯</a:t>
            </a:r>
            <a:r>
              <a:rPr lang="en-US" altLang="ja-JP" sz="1600" dirty="0">
                <a:solidFill>
                  <a:srgbClr val="0000CC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B</a:t>
            </a:r>
            <a:r>
              <a:rPr lang="ja-JP" altLang="en-US" sz="1600" dirty="0">
                <a:solidFill>
                  <a:srgbClr val="0000CC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en-US" altLang="ja-JP" sz="1600" dirty="0">
                <a:solidFill>
                  <a:srgbClr val="0000CC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C</a:t>
            </a:r>
            <a:r>
              <a:rPr lang="ja-JP" altLang="en-US" sz="1600" dirty="0">
                <a:solidFill>
                  <a:srgbClr val="0000CC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契約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</a:t>
            </a:r>
            <a:r>
              <a:rPr lang="ja-JP" altLang="en-US" sz="1600" dirty="0">
                <a:solidFill>
                  <a:srgbClr val="0000CC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なら、東京電力</a:t>
            </a:r>
            <a:r>
              <a:rPr lang="ja-JP" altLang="en-US" sz="1100" dirty="0">
                <a:solidFill>
                  <a:srgbClr val="0000CC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さん</a:t>
            </a:r>
            <a:r>
              <a:rPr lang="ja-JP" altLang="en-US" sz="1600" dirty="0">
                <a:solidFill>
                  <a:srgbClr val="0000CC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より</a:t>
            </a:r>
            <a:r>
              <a:rPr lang="ja-JP" altLang="en-US" sz="1600" u="sng" dirty="0">
                <a:solidFill>
                  <a:srgbClr val="0000CC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基本料金</a:t>
            </a:r>
            <a:r>
              <a:rPr lang="ja-JP" altLang="en-US" sz="1600" dirty="0">
                <a:solidFill>
                  <a:srgbClr val="0000CC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が安い。</a:t>
            </a:r>
            <a:endParaRPr lang="en-US" altLang="ja-JP" sz="1600" dirty="0">
              <a:solidFill>
                <a:srgbClr val="0000CC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just"/>
            <a:r>
              <a:rPr lang="ja-JP" altLang="en-US" sz="1600" dirty="0">
                <a:solidFill>
                  <a:srgbClr val="0000CC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ご使用量が</a:t>
            </a:r>
            <a:r>
              <a:rPr lang="en-US" altLang="ja-JP" sz="1600" dirty="0">
                <a:solidFill>
                  <a:srgbClr val="0000CC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300kWh</a:t>
            </a:r>
            <a:r>
              <a:rPr lang="ja-JP" altLang="en-US" sz="1600" dirty="0">
                <a:solidFill>
                  <a:srgbClr val="0000CC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を超えると</a:t>
            </a:r>
            <a:r>
              <a:rPr lang="ja-JP" altLang="en-US" sz="1600" u="sng" dirty="0">
                <a:solidFill>
                  <a:srgbClr val="0000CC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従量料金</a:t>
            </a:r>
            <a:r>
              <a:rPr lang="ja-JP" altLang="en-US" sz="1600" dirty="0">
                <a:solidFill>
                  <a:srgbClr val="0000CC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が大幅割引！</a:t>
            </a:r>
            <a:endParaRPr lang="en-US" altLang="ja-JP" sz="1600" dirty="0">
              <a:solidFill>
                <a:srgbClr val="0000CC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just"/>
            <a:r>
              <a:rPr lang="ja-JP" altLang="en-US" sz="1600" dirty="0">
                <a:solidFill>
                  <a:srgbClr val="0000CC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弊社のガスをご利用なら ご請求時に</a:t>
            </a:r>
            <a:r>
              <a:rPr lang="en-US" altLang="ja-JP" sz="1600" dirty="0">
                <a:solidFill>
                  <a:srgbClr val="0000CC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216</a:t>
            </a:r>
            <a:r>
              <a:rPr lang="ja-JP" altLang="en-US" sz="1600" dirty="0">
                <a:solidFill>
                  <a:srgbClr val="0000CC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円</a:t>
            </a:r>
            <a:r>
              <a:rPr lang="ja-JP" altLang="en-US" sz="1100" dirty="0">
                <a:solidFill>
                  <a:srgbClr val="0000CC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税込</a:t>
            </a:r>
            <a:r>
              <a:rPr lang="ja-JP" altLang="en-US" sz="1600" dirty="0">
                <a:solidFill>
                  <a:srgbClr val="0000CC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</a:t>
            </a:r>
            <a:r>
              <a:rPr lang="ja-JP" altLang="en-US" sz="1600" u="sng" dirty="0">
                <a:solidFill>
                  <a:srgbClr val="0000CC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定額お値引</a:t>
            </a:r>
            <a:r>
              <a:rPr lang="ja-JP" altLang="en-US" sz="1600" dirty="0">
                <a:solidFill>
                  <a:srgbClr val="0000CC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！</a:t>
            </a:r>
            <a:endParaRPr lang="en-US" altLang="ja-JP" sz="1600" dirty="0">
              <a:solidFill>
                <a:srgbClr val="0000CC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sz="1673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8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つまり、</a:t>
            </a:r>
            <a:r>
              <a:rPr lang="ja-JP" altLang="en-US" sz="2000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熱海ガス</a:t>
            </a:r>
            <a:r>
              <a:rPr lang="ja-JP" altLang="en-US" sz="18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をお使いなら　</a:t>
            </a:r>
            <a:r>
              <a:rPr lang="ja-JP" altLang="en-US" sz="2000" b="1" u="sng" dirty="0">
                <a:solidFill>
                  <a:schemeClr val="accent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電気</a:t>
            </a:r>
            <a:r>
              <a:rPr lang="ja-JP" altLang="en-US" sz="1800" b="1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がお得！</a:t>
            </a:r>
            <a:r>
              <a:rPr lang="en-US" altLang="ja-JP" sz="1800" b="1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!</a:t>
            </a:r>
            <a:endParaRPr lang="ja-JP" altLang="en-US" sz="1800" b="1" u="sng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" name="サブタイトル 2">
            <a:extLst>
              <a:ext uri="{FF2B5EF4-FFF2-40B4-BE49-F238E27FC236}">
                <a16:creationId xmlns:a16="http://schemas.microsoft.com/office/drawing/2014/main" id="{5098CED3-31E2-4408-BE7F-7DD2C41B995F}"/>
              </a:ext>
            </a:extLst>
          </p:cNvPr>
          <p:cNvSpPr txBox="1">
            <a:spLocks/>
          </p:cNvSpPr>
          <p:nvPr/>
        </p:nvSpPr>
        <p:spPr>
          <a:xfrm>
            <a:off x="337535" y="5940033"/>
            <a:ext cx="6207457" cy="3733364"/>
          </a:xfrm>
          <a:prstGeom prst="rect">
            <a:avLst/>
          </a:prstGeom>
        </p:spPr>
        <p:txBody>
          <a:bodyPr vert="horz" lIns="84969" tIns="42484" rIns="84969" bIns="42484" spcCol="0" rtlCol="0">
            <a:noAutofit/>
          </a:bodyPr>
          <a:lstStyle>
            <a:lvl1pPr marL="0" indent="0" algn="ctr" defTabSz="738012" rtl="0" eaLnBrk="1" latinLnBrk="0" hangingPunct="1">
              <a:lnSpc>
                <a:spcPct val="90000"/>
              </a:lnSpc>
              <a:spcBef>
                <a:spcPts val="807"/>
              </a:spcBef>
              <a:buFont typeface="Arial" panose="020B0604020202020204" pitchFamily="34" charset="0"/>
              <a:buNone/>
              <a:defRPr kumimoji="1" sz="193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9006" indent="0" algn="ctr" defTabSz="738012" rtl="0" eaLnBrk="1" latinLnBrk="0" hangingPunct="1">
              <a:lnSpc>
                <a:spcPct val="90000"/>
              </a:lnSpc>
              <a:spcBef>
                <a:spcPts val="404"/>
              </a:spcBef>
              <a:buFont typeface="Arial" panose="020B0604020202020204" pitchFamily="34" charset="0"/>
              <a:buNone/>
              <a:defRPr kumimoji="1" sz="16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8012" indent="0" algn="ctr" defTabSz="738012" rtl="0" eaLnBrk="1" latinLnBrk="0" hangingPunct="1">
              <a:lnSpc>
                <a:spcPct val="90000"/>
              </a:lnSpc>
              <a:spcBef>
                <a:spcPts val="404"/>
              </a:spcBef>
              <a:buFont typeface="Arial" panose="020B0604020202020204" pitchFamily="34" charset="0"/>
              <a:buNone/>
              <a:defRPr kumimoji="1" sz="14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07018" indent="0" algn="ctr" defTabSz="738012" rtl="0" eaLnBrk="1" latinLnBrk="0" hangingPunct="1">
              <a:lnSpc>
                <a:spcPct val="90000"/>
              </a:lnSpc>
              <a:spcBef>
                <a:spcPts val="404"/>
              </a:spcBef>
              <a:buFont typeface="Arial" panose="020B0604020202020204" pitchFamily="34" charset="0"/>
              <a:buNone/>
              <a:defRPr kumimoji="1" sz="129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76024" indent="0" algn="ctr" defTabSz="738012" rtl="0" eaLnBrk="1" latinLnBrk="0" hangingPunct="1">
              <a:lnSpc>
                <a:spcPct val="90000"/>
              </a:lnSpc>
              <a:spcBef>
                <a:spcPts val="404"/>
              </a:spcBef>
              <a:buFont typeface="Arial" panose="020B0604020202020204" pitchFamily="34" charset="0"/>
              <a:buNone/>
              <a:defRPr kumimoji="1" sz="129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45031" indent="0" algn="ctr" defTabSz="738012" rtl="0" eaLnBrk="1" latinLnBrk="0" hangingPunct="1">
              <a:lnSpc>
                <a:spcPct val="90000"/>
              </a:lnSpc>
              <a:spcBef>
                <a:spcPts val="404"/>
              </a:spcBef>
              <a:buFont typeface="Arial" panose="020B0604020202020204" pitchFamily="34" charset="0"/>
              <a:buNone/>
              <a:defRPr kumimoji="1" sz="129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14037" indent="0" algn="ctr" defTabSz="738012" rtl="0" eaLnBrk="1" latinLnBrk="0" hangingPunct="1">
              <a:lnSpc>
                <a:spcPct val="90000"/>
              </a:lnSpc>
              <a:spcBef>
                <a:spcPts val="404"/>
              </a:spcBef>
              <a:buFont typeface="Arial" panose="020B0604020202020204" pitchFamily="34" charset="0"/>
              <a:buNone/>
              <a:defRPr kumimoji="1" sz="129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83043" indent="0" algn="ctr" defTabSz="738012" rtl="0" eaLnBrk="1" latinLnBrk="0" hangingPunct="1">
              <a:lnSpc>
                <a:spcPct val="90000"/>
              </a:lnSpc>
              <a:spcBef>
                <a:spcPts val="404"/>
              </a:spcBef>
              <a:buFont typeface="Arial" panose="020B0604020202020204" pitchFamily="34" charset="0"/>
              <a:buNone/>
              <a:defRPr kumimoji="1" sz="129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52049" indent="0" algn="ctr" defTabSz="738012" rtl="0" eaLnBrk="1" latinLnBrk="0" hangingPunct="1">
              <a:lnSpc>
                <a:spcPct val="90000"/>
              </a:lnSpc>
              <a:spcBef>
                <a:spcPts val="404"/>
              </a:spcBef>
              <a:buFont typeface="Arial" panose="020B0604020202020204" pitchFamily="34" charset="0"/>
              <a:buNone/>
              <a:defRPr kumimoji="1" sz="129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673" b="1" dirty="0">
                <a:solidFill>
                  <a:srgbClr val="0000CC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☆お手続きは簡単☆</a:t>
            </a:r>
            <a:endParaRPr lang="en-US" altLang="ja-JP" sz="1673" b="1" dirty="0">
              <a:solidFill>
                <a:srgbClr val="0000CC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sz="16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電気の検針票をご用意いただき、用紙にご記入いただくだけ！</a:t>
            </a:r>
          </a:p>
          <a:p>
            <a:pPr algn="l"/>
            <a:r>
              <a:rPr lang="en-US" altLang="ja-JP" sz="1115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※</a:t>
            </a:r>
            <a:r>
              <a:rPr lang="ja-JP" altLang="en-US" sz="1115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①お申込みいただけるメニューは、現在の東京電力のメニューが従量電灯契約</a:t>
            </a:r>
            <a:r>
              <a:rPr lang="en-US" altLang="ja-JP" sz="1115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30A</a:t>
            </a:r>
            <a:r>
              <a:rPr lang="ja-JP" altLang="en-US" sz="1115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以上、　　</a:t>
            </a:r>
            <a:r>
              <a:rPr lang="ja-JP" altLang="en-US" sz="1115" dirty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ま　</a:t>
            </a:r>
            <a:r>
              <a:rPr lang="ja-JP" altLang="en-US" sz="1115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または従量電灯</a:t>
            </a:r>
            <a:r>
              <a:rPr lang="en-US" altLang="ja-JP" sz="1115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C</a:t>
            </a:r>
            <a:r>
              <a:rPr lang="ja-JP" altLang="en-US" sz="1115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契約のお客さまとなります。低圧電力は別途お見積りが必要です。</a:t>
            </a:r>
          </a:p>
          <a:p>
            <a:pPr algn="l"/>
            <a:r>
              <a:rPr lang="en-US" altLang="ja-JP" sz="1115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※</a:t>
            </a:r>
            <a:r>
              <a:rPr lang="ja-JP" altLang="en-US" sz="1115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②お支払方法はクレジットカードまたは口座振替に限らせていただきます。</a:t>
            </a:r>
          </a:p>
          <a:p>
            <a:pPr algn="l"/>
            <a:r>
              <a:rPr lang="en-US" altLang="ja-JP" sz="1115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※</a:t>
            </a:r>
            <a:r>
              <a:rPr lang="ja-JP" altLang="en-US" sz="1115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③電気は㈱サイサンとの直接契約となり、ガス料金と併せてのお支払いはできません。</a:t>
            </a:r>
            <a:endParaRPr lang="en-US" altLang="ja-JP" sz="1115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algn="l"/>
            <a:endParaRPr lang="ja-JP" altLang="en-US" sz="8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algn="l"/>
            <a:r>
              <a:rPr lang="ja-JP" altLang="en-US" sz="1487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◎月平均使用量が</a:t>
            </a:r>
            <a:r>
              <a:rPr lang="en-US" altLang="ja-JP" sz="1487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640kWh</a:t>
            </a:r>
            <a:r>
              <a:rPr lang="ja-JP" altLang="en-US" sz="1487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以上のお客さまには、業界トップクラスの　</a:t>
            </a:r>
            <a:r>
              <a:rPr lang="ja-JP" altLang="en-US" sz="1487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割</a:t>
            </a:r>
            <a:r>
              <a:rPr lang="ja-JP" altLang="en-US" sz="1487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割引メニュー</a:t>
            </a:r>
            <a:r>
              <a:rPr lang="ja-JP" altLang="en-US" sz="1487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「エネワン</a:t>
            </a:r>
            <a:r>
              <a:rPr lang="en-US" altLang="ja-JP" sz="1487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S</a:t>
            </a:r>
            <a:r>
              <a:rPr lang="ja-JP" altLang="en-US" sz="1487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プラン」</a:t>
            </a:r>
            <a:r>
              <a:rPr lang="ja-JP" altLang="en-US" sz="1487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もご用意しております。</a:t>
            </a:r>
          </a:p>
          <a:p>
            <a:pPr algn="l"/>
            <a:r>
              <a:rPr lang="ja-JP" altLang="en-US" sz="1487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◎ご利用の電気料金は「</a:t>
            </a:r>
            <a:r>
              <a:rPr lang="en-US" altLang="ja-JP" sz="1487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Ponta</a:t>
            </a:r>
            <a:r>
              <a:rPr lang="ja-JP" altLang="en-US" sz="1487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ポイント」の対象となります。　　　　　</a:t>
            </a:r>
            <a:r>
              <a:rPr lang="en-US" altLang="ja-JP" sz="12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ポイントの獲得・ご利用にはお客さまから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WEB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登録を行う必要があります。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endParaRPr lang="ja-JP" altLang="en-US" sz="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sz="1600" b="1" dirty="0">
                <a:solidFill>
                  <a:srgbClr val="0000CC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☆詳しくは営業担当までお問い合わせください</a:t>
            </a:r>
            <a:r>
              <a:rPr lang="ja-JP" altLang="en-US" sz="1600" dirty="0">
                <a:solidFill>
                  <a:srgbClr val="0000CC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en-US" altLang="ja-JP" sz="1600" dirty="0">
              <a:solidFill>
                <a:srgbClr val="0000CC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sz="1800" b="1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熱海ガス</a:t>
            </a:r>
            <a:r>
              <a:rPr lang="ja-JP" altLang="en-US" sz="1487" b="1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株式会社　</a:t>
            </a:r>
            <a:r>
              <a:rPr lang="ja-JP" altLang="en-US" sz="1487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4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℡</a:t>
            </a:r>
            <a:r>
              <a:rPr lang="en-US" altLang="ja-JP" sz="14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0557-83-2141</a:t>
            </a:r>
            <a:r>
              <a:rPr lang="ja-JP" altLang="en-US" sz="1487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担当   皆川・松田　　　　　</a:t>
            </a:r>
          </a:p>
        </p:txBody>
      </p:sp>
    </p:spTree>
    <p:extLst>
      <p:ext uri="{BB962C8B-B14F-4D97-AF65-F5344CB8AC3E}">
        <p14:creationId xmlns:p14="http://schemas.microsoft.com/office/powerpoint/2010/main" val="3974801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477</TotalTime>
  <Words>121</Words>
  <Application>Microsoft Office PowerPoint</Application>
  <PresentationFormat>A4 210 x 297 mm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HGPｺﾞｼｯｸE</vt:lpstr>
      <vt:lpstr>HGPｺﾞｼｯｸM</vt:lpstr>
      <vt:lpstr>HGSｺﾞｼｯｸE</vt:lpstr>
      <vt:lpstr>HGSｺﾞｼｯｸM</vt:lpstr>
      <vt:lpstr>HG丸ｺﾞｼｯｸM-PRO</vt:lpstr>
      <vt:lpstr>Arial</vt:lpstr>
      <vt:lpstr>Calibri</vt:lpstr>
      <vt:lpstr>Calibri Light</vt:lpstr>
      <vt:lpstr>Office テーマ</vt:lpstr>
      <vt:lpstr>熱海ガスからお得なお知らせ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熱海ガスよりお得なお知らせ</dc:title>
  <dc:creator>福居 秀樹</dc:creator>
  <cp:lastModifiedBy>松田 美瀬里</cp:lastModifiedBy>
  <cp:revision>46</cp:revision>
  <cp:lastPrinted>2019-06-13T06:22:04Z</cp:lastPrinted>
  <dcterms:created xsi:type="dcterms:W3CDTF">2017-06-27T05:17:34Z</dcterms:created>
  <dcterms:modified xsi:type="dcterms:W3CDTF">2019-06-13T06:23:08Z</dcterms:modified>
</cp:coreProperties>
</file>